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2" r:id="rId10"/>
    <p:sldId id="271" r:id="rId11"/>
    <p:sldId id="273" r:id="rId12"/>
    <p:sldId id="263" r:id="rId13"/>
    <p:sldId id="270" r:id="rId14"/>
    <p:sldId id="264" r:id="rId15"/>
    <p:sldId id="269" r:id="rId16"/>
    <p:sldId id="268" r:id="rId17"/>
    <p:sldId id="265" r:id="rId18"/>
    <p:sldId id="266" r:id="rId19"/>
  </p:sldIdLst>
  <p:sldSz cx="18288000" cy="10287000"/>
  <p:notesSz cx="6858000" cy="9144000"/>
  <p:embeddedFontLst>
    <p:embeddedFont>
      <p:font typeface="Anton" panose="00000500000000000000"/>
      <p:regular r:id="rId24"/>
    </p:embeddedFont>
    <p:embeddedFont>
      <p:font typeface="Aileron Bold" panose="00000800000000000000"/>
      <p:bold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023348" y="1028700"/>
            <a:ext cx="8235952" cy="8229600"/>
            <a:chOff x="0" y="0"/>
            <a:chExt cx="993499" cy="992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3499" cy="992733"/>
            </a:xfrm>
            <a:custGeom>
              <a:avLst/>
              <a:gdLst/>
              <a:ahLst/>
              <a:cxnLst/>
              <a:rect l="l" t="t" r="r" b="b"/>
              <a:pathLst>
                <a:path w="993499" h="992733">
                  <a:moveTo>
                    <a:pt x="0" y="0"/>
                  </a:moveTo>
                  <a:lnTo>
                    <a:pt x="993499" y="0"/>
                  </a:lnTo>
                  <a:lnTo>
                    <a:pt x="993499" y="992733"/>
                  </a:lnTo>
                  <a:lnTo>
                    <a:pt x="0" y="992733"/>
                  </a:lnTo>
                  <a:close/>
                </a:path>
              </a:pathLst>
            </a:custGeom>
            <a:blipFill>
              <a:blip r:embed="rId1"/>
              <a:stretch>
                <a:fillRect l="-24942" r="-2494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9023348" y="1028700"/>
            <a:ext cx="1328281" cy="8229600"/>
            <a:chOff x="0" y="0"/>
            <a:chExt cx="349835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9835" cy="2167467"/>
            </a:xfrm>
            <a:custGeom>
              <a:avLst/>
              <a:gdLst/>
              <a:ahLst/>
              <a:cxnLst/>
              <a:rect l="l" t="t" r="r" b="b"/>
              <a:pathLst>
                <a:path w="349835" h="2167467">
                  <a:moveTo>
                    <a:pt x="0" y="0"/>
                  </a:moveTo>
                  <a:lnTo>
                    <a:pt x="349835" y="0"/>
                  </a:lnTo>
                  <a:lnTo>
                    <a:pt x="34983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BEDE01">
                <a:alpha val="6980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49835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1549401"/>
            <a:ext cx="751636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28700" y="2759122"/>
            <a:ext cx="7352988" cy="2724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80"/>
              </a:lnSpc>
              <a:spcBef>
                <a:spcPct val="0"/>
              </a:spcBef>
            </a:pPr>
            <a:r>
              <a:rPr lang="en-US" sz="7845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Manufacturing Defects Prediction</a:t>
            </a:r>
            <a:endParaRPr lang="en-US" sz="7845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6440123"/>
            <a:ext cx="6451870" cy="9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DA24 C4</a:t>
            </a:r>
            <a:endParaRPr lang="en-US" sz="2700">
              <a:solidFill>
                <a:srgbClr val="000000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27 October 2024</a:t>
            </a:r>
            <a:endParaRPr lang="en-US" sz="2700">
              <a:solidFill>
                <a:srgbClr val="000000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8892540"/>
            <a:ext cx="56505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B</a:t>
            </a:r>
            <a:r>
              <a:rPr lang="en-US" sz="24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y Wan Mohd Azzid bin Wan Hossen</a:t>
            </a:r>
            <a:endParaRPr lang="en-US" sz="24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549401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2877558" y="3400667"/>
            <a:ext cx="3910146" cy="6091693"/>
          </a:xfrm>
          <a:custGeom>
            <a:avLst/>
            <a:gdLst/>
            <a:ahLst/>
            <a:cxnLst/>
            <a:rect l="l" t="t" r="r" b="b"/>
            <a:pathLst>
              <a:path w="3910146" h="6091693">
                <a:moveTo>
                  <a:pt x="0" y="0"/>
                </a:moveTo>
                <a:lnTo>
                  <a:pt x="3910146" y="0"/>
                </a:lnTo>
                <a:lnTo>
                  <a:pt x="3910146" y="6091693"/>
                </a:lnTo>
                <a:lnTo>
                  <a:pt x="0" y="609169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49090" y="3386083"/>
            <a:ext cx="3896243" cy="6105642"/>
          </a:xfrm>
          <a:custGeom>
            <a:avLst/>
            <a:gdLst/>
            <a:ahLst/>
            <a:cxnLst/>
            <a:rect l="l" t="t" r="r" b="b"/>
            <a:pathLst>
              <a:path w="3896243" h="6105642">
                <a:moveTo>
                  <a:pt x="0" y="0"/>
                </a:moveTo>
                <a:lnTo>
                  <a:pt x="3896243" y="0"/>
                </a:lnTo>
                <a:lnTo>
                  <a:pt x="3896243" y="6105642"/>
                </a:lnTo>
                <a:lnTo>
                  <a:pt x="0" y="6105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376171"/>
            <a:ext cx="4128682" cy="6115554"/>
          </a:xfrm>
          <a:custGeom>
            <a:avLst/>
            <a:gdLst/>
            <a:ahLst/>
            <a:cxnLst/>
            <a:rect l="l" t="t" r="r" b="b"/>
            <a:pathLst>
              <a:path w="4128682" h="6115554">
                <a:moveTo>
                  <a:pt x="0" y="0"/>
                </a:moveTo>
                <a:lnTo>
                  <a:pt x="4128682" y="0"/>
                </a:lnTo>
                <a:lnTo>
                  <a:pt x="4128682" y="6115554"/>
                </a:lnTo>
                <a:lnTo>
                  <a:pt x="0" y="6115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994659" y="981075"/>
            <a:ext cx="1264641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Page 10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081767"/>
            <a:ext cx="1071208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Exploratory Data Analysis</a:t>
            </a:r>
            <a:endParaRPr lang="en-US" sz="64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pic>
        <p:nvPicPr>
          <p:cNvPr id="9" name="Picture 8" descr="Screenshot 2024-10-27 1802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3399155"/>
            <a:ext cx="3914775" cy="6092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549401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5994659" y="981075"/>
            <a:ext cx="1264641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Page 11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081767"/>
            <a:ext cx="10712085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Model Accuracy Comparison</a:t>
            </a:r>
            <a:endParaRPr lang="en-US" sz="64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pic>
        <p:nvPicPr>
          <p:cNvPr id="7" name="Picture 6" descr="Screenshot 2024-10-27 1637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6790" y="3314700"/>
            <a:ext cx="8693785" cy="6537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549401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879710" y="3309073"/>
            <a:ext cx="12528581" cy="6543465"/>
          </a:xfrm>
          <a:custGeom>
            <a:avLst/>
            <a:gdLst/>
            <a:ahLst/>
            <a:cxnLst/>
            <a:rect l="l" t="t" r="r" b="b"/>
            <a:pathLst>
              <a:path w="12528581" h="6543465">
                <a:moveTo>
                  <a:pt x="0" y="0"/>
                </a:moveTo>
                <a:lnTo>
                  <a:pt x="12528580" y="0"/>
                </a:lnTo>
                <a:lnTo>
                  <a:pt x="12528580" y="6543465"/>
                </a:lnTo>
                <a:lnTo>
                  <a:pt x="0" y="654346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994659" y="981075"/>
            <a:ext cx="1264641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Page 12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081767"/>
            <a:ext cx="1071208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Confusion Matrices</a:t>
            </a:r>
            <a:endParaRPr lang="en-US" sz="64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549401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213496" y="3814682"/>
            <a:ext cx="6652268" cy="4371490"/>
          </a:xfrm>
          <a:custGeom>
            <a:avLst/>
            <a:gdLst/>
            <a:ahLst/>
            <a:cxnLst/>
            <a:rect l="l" t="t" r="r" b="b"/>
            <a:pathLst>
              <a:path w="6652268" h="4371490">
                <a:moveTo>
                  <a:pt x="0" y="0"/>
                </a:moveTo>
                <a:lnTo>
                  <a:pt x="6652268" y="0"/>
                </a:lnTo>
                <a:lnTo>
                  <a:pt x="6652268" y="4371490"/>
                </a:lnTo>
                <a:lnTo>
                  <a:pt x="0" y="437149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482162" y="4688460"/>
            <a:ext cx="8777138" cy="2623935"/>
          </a:xfrm>
          <a:custGeom>
            <a:avLst/>
            <a:gdLst/>
            <a:ahLst/>
            <a:cxnLst/>
            <a:rect l="l" t="t" r="r" b="b"/>
            <a:pathLst>
              <a:path w="8777138" h="2623935">
                <a:moveTo>
                  <a:pt x="0" y="0"/>
                </a:moveTo>
                <a:lnTo>
                  <a:pt x="8777138" y="0"/>
                </a:lnTo>
                <a:lnTo>
                  <a:pt x="8777138" y="2623934"/>
                </a:lnTo>
                <a:lnTo>
                  <a:pt x="0" y="262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994659" y="981075"/>
            <a:ext cx="1264641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Page 13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081767"/>
            <a:ext cx="1071208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Hyperparameter Tuning</a:t>
            </a:r>
            <a:endParaRPr lang="en-US" sz="64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549401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5994659" y="981075"/>
            <a:ext cx="1264641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Page 14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081767"/>
            <a:ext cx="10712085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Project Timeline</a:t>
            </a:r>
            <a:endParaRPr lang="en-US" sz="64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grpSp>
        <p:nvGrpSpPr>
          <p:cNvPr id="12" name="Group 8"/>
          <p:cNvGrpSpPr/>
          <p:nvPr/>
        </p:nvGrpSpPr>
        <p:grpSpPr>
          <a:xfrm rot="0">
            <a:off x="1028700" y="3541115"/>
            <a:ext cx="6793769" cy="4130581"/>
            <a:chOff x="0" y="0"/>
            <a:chExt cx="9058358" cy="5507441"/>
          </a:xfrm>
        </p:grpSpPr>
        <p:grpSp>
          <p:nvGrpSpPr>
            <p:cNvPr id="13" name="Group 9"/>
            <p:cNvGrpSpPr/>
            <p:nvPr/>
          </p:nvGrpSpPr>
          <p:grpSpPr>
            <a:xfrm rot="0">
              <a:off x="0" y="0"/>
              <a:ext cx="1618188" cy="1618188"/>
              <a:chOff x="0" y="0"/>
              <a:chExt cx="319642" cy="319642"/>
            </a:xfrm>
          </p:grpSpPr>
          <p:sp>
            <p:nvSpPr>
              <p:cNvPr id="14" name="Freeform 10"/>
              <p:cNvSpPr/>
              <p:nvPr/>
            </p:nvSpPr>
            <p:spPr>
              <a:xfrm>
                <a:off x="0" y="0"/>
                <a:ext cx="319642" cy="319642"/>
              </a:xfrm>
              <a:custGeom>
                <a:avLst/>
                <a:gdLst/>
                <a:ahLst/>
                <a:cxnLst/>
                <a:rect l="l" t="t" r="r" b="b"/>
                <a:pathLst>
                  <a:path w="319642" h="319642">
                    <a:moveTo>
                      <a:pt x="0" y="0"/>
                    </a:moveTo>
                    <a:lnTo>
                      <a:pt x="319642" y="0"/>
                    </a:lnTo>
                    <a:lnTo>
                      <a:pt x="319642" y="319642"/>
                    </a:lnTo>
                    <a:lnTo>
                      <a:pt x="0" y="31964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TextBox 11"/>
              <p:cNvSpPr txBox="1"/>
              <p:nvPr/>
            </p:nvSpPr>
            <p:spPr>
              <a:xfrm>
                <a:off x="0" y="-47625"/>
                <a:ext cx="319642" cy="3672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id="16" name="TextBox 12"/>
            <p:cNvSpPr txBox="1"/>
            <p:nvPr/>
          </p:nvSpPr>
          <p:spPr>
            <a:xfrm>
              <a:off x="241411" y="469158"/>
              <a:ext cx="113536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DFD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1</a:t>
              </a:r>
              <a:endParaRPr lang="en-US" sz="2800" b="1">
                <a:solidFill>
                  <a:srgbClr val="FFFDFD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17" name="TextBox 13"/>
            <p:cNvSpPr txBox="1"/>
            <p:nvPr/>
          </p:nvSpPr>
          <p:spPr>
            <a:xfrm>
              <a:off x="1923260" y="42604"/>
              <a:ext cx="5159196" cy="502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Week 1 &amp; 2</a:t>
              </a:r>
              <a:endPara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18" name="TextBox 14"/>
            <p:cNvSpPr txBox="1"/>
            <p:nvPr/>
          </p:nvSpPr>
          <p:spPr>
            <a:xfrm>
              <a:off x="1923260" y="712619"/>
              <a:ext cx="7135098" cy="430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Project Planning &amp; Setup (2 Weeks)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grpSp>
          <p:nvGrpSpPr>
            <p:cNvPr id="19" name="Group 15"/>
            <p:cNvGrpSpPr/>
            <p:nvPr/>
          </p:nvGrpSpPr>
          <p:grpSpPr>
            <a:xfrm rot="0">
              <a:off x="0" y="1944627"/>
              <a:ext cx="1618188" cy="1618188"/>
              <a:chOff x="0" y="0"/>
              <a:chExt cx="319642" cy="319642"/>
            </a:xfrm>
          </p:grpSpPr>
          <p:sp>
            <p:nvSpPr>
              <p:cNvPr id="20" name="Freeform 16"/>
              <p:cNvSpPr/>
              <p:nvPr/>
            </p:nvSpPr>
            <p:spPr>
              <a:xfrm>
                <a:off x="0" y="0"/>
                <a:ext cx="319642" cy="319642"/>
              </a:xfrm>
              <a:custGeom>
                <a:avLst/>
                <a:gdLst/>
                <a:ahLst/>
                <a:cxnLst/>
                <a:rect l="l" t="t" r="r" b="b"/>
                <a:pathLst>
                  <a:path w="319642" h="319642">
                    <a:moveTo>
                      <a:pt x="0" y="0"/>
                    </a:moveTo>
                    <a:lnTo>
                      <a:pt x="319642" y="0"/>
                    </a:lnTo>
                    <a:lnTo>
                      <a:pt x="319642" y="319642"/>
                    </a:lnTo>
                    <a:lnTo>
                      <a:pt x="0" y="31964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1" name="TextBox 17"/>
              <p:cNvSpPr txBox="1"/>
              <p:nvPr/>
            </p:nvSpPr>
            <p:spPr>
              <a:xfrm>
                <a:off x="0" y="-47625"/>
                <a:ext cx="319642" cy="3672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id="22" name="TextBox 18"/>
            <p:cNvSpPr txBox="1"/>
            <p:nvPr/>
          </p:nvSpPr>
          <p:spPr>
            <a:xfrm>
              <a:off x="241411" y="2413784"/>
              <a:ext cx="113536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DFD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2</a:t>
              </a:r>
              <a:endParaRPr lang="en-US" sz="2800" b="1">
                <a:solidFill>
                  <a:srgbClr val="FFFDFD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23" name="TextBox 19"/>
            <p:cNvSpPr txBox="1"/>
            <p:nvPr/>
          </p:nvSpPr>
          <p:spPr>
            <a:xfrm>
              <a:off x="1923260" y="1987231"/>
              <a:ext cx="5159196" cy="502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Week 3 - 5</a:t>
              </a:r>
              <a:endPara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24" name="TextBox 20"/>
            <p:cNvSpPr txBox="1"/>
            <p:nvPr/>
          </p:nvSpPr>
          <p:spPr>
            <a:xfrm>
              <a:off x="1923260" y="2657246"/>
              <a:ext cx="7135098" cy="430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Data Collection &amp; Preparation (3 Weeks)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grpSp>
          <p:nvGrpSpPr>
            <p:cNvPr id="25" name="Group 21"/>
            <p:cNvGrpSpPr/>
            <p:nvPr/>
          </p:nvGrpSpPr>
          <p:grpSpPr>
            <a:xfrm rot="0">
              <a:off x="0" y="3889253"/>
              <a:ext cx="1618188" cy="1618188"/>
              <a:chOff x="0" y="0"/>
              <a:chExt cx="319642" cy="319642"/>
            </a:xfrm>
          </p:grpSpPr>
          <p:sp>
            <p:nvSpPr>
              <p:cNvPr id="26" name="Freeform 22"/>
              <p:cNvSpPr/>
              <p:nvPr/>
            </p:nvSpPr>
            <p:spPr>
              <a:xfrm>
                <a:off x="0" y="0"/>
                <a:ext cx="319642" cy="319642"/>
              </a:xfrm>
              <a:custGeom>
                <a:avLst/>
                <a:gdLst/>
                <a:ahLst/>
                <a:cxnLst/>
                <a:rect l="l" t="t" r="r" b="b"/>
                <a:pathLst>
                  <a:path w="319642" h="319642">
                    <a:moveTo>
                      <a:pt x="0" y="0"/>
                    </a:moveTo>
                    <a:lnTo>
                      <a:pt x="319642" y="0"/>
                    </a:lnTo>
                    <a:lnTo>
                      <a:pt x="319642" y="319642"/>
                    </a:lnTo>
                    <a:lnTo>
                      <a:pt x="0" y="31964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7" name="TextBox 23"/>
              <p:cNvSpPr txBox="1"/>
              <p:nvPr/>
            </p:nvSpPr>
            <p:spPr>
              <a:xfrm>
                <a:off x="0" y="-47625"/>
                <a:ext cx="319642" cy="3672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id="28" name="TextBox 24"/>
            <p:cNvSpPr txBox="1"/>
            <p:nvPr/>
          </p:nvSpPr>
          <p:spPr>
            <a:xfrm>
              <a:off x="241411" y="4358411"/>
              <a:ext cx="113536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DFD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3</a:t>
              </a:r>
              <a:endParaRPr lang="en-US" sz="2800" b="1">
                <a:solidFill>
                  <a:srgbClr val="FFFDFD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36" name="TextBox 25"/>
            <p:cNvSpPr txBox="1"/>
            <p:nvPr/>
          </p:nvSpPr>
          <p:spPr>
            <a:xfrm>
              <a:off x="1923260" y="3931857"/>
              <a:ext cx="5159196" cy="502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Week 6 - 9</a:t>
              </a:r>
              <a:endPara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37" name="TextBox 26"/>
            <p:cNvSpPr txBox="1"/>
            <p:nvPr/>
          </p:nvSpPr>
          <p:spPr>
            <a:xfrm>
              <a:off x="1923260" y="4601872"/>
              <a:ext cx="7135098" cy="430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Modeling &amp; Analysis (4 Weeks)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</p:grpSp>
      <p:grpSp>
        <p:nvGrpSpPr>
          <p:cNvPr id="38" name="Group 29"/>
          <p:cNvGrpSpPr/>
          <p:nvPr/>
        </p:nvGrpSpPr>
        <p:grpSpPr>
          <a:xfrm rot="0">
            <a:off x="1028700" y="7894574"/>
            <a:ext cx="6793769" cy="1213641"/>
            <a:chOff x="0" y="0"/>
            <a:chExt cx="9058358" cy="1618188"/>
          </a:xfrm>
        </p:grpSpPr>
        <p:grpSp>
          <p:nvGrpSpPr>
            <p:cNvPr id="39" name="Group 30"/>
            <p:cNvGrpSpPr/>
            <p:nvPr/>
          </p:nvGrpSpPr>
          <p:grpSpPr>
            <a:xfrm rot="0">
              <a:off x="0" y="0"/>
              <a:ext cx="1618188" cy="1618188"/>
              <a:chOff x="0" y="0"/>
              <a:chExt cx="319642" cy="319642"/>
            </a:xfrm>
          </p:grpSpPr>
          <p:sp>
            <p:nvSpPr>
              <p:cNvPr id="40" name="Freeform 31"/>
              <p:cNvSpPr/>
              <p:nvPr/>
            </p:nvSpPr>
            <p:spPr>
              <a:xfrm>
                <a:off x="0" y="0"/>
                <a:ext cx="319642" cy="319642"/>
              </a:xfrm>
              <a:custGeom>
                <a:avLst/>
                <a:gdLst/>
                <a:ahLst/>
                <a:cxnLst/>
                <a:rect l="l" t="t" r="r" b="b"/>
                <a:pathLst>
                  <a:path w="319642" h="319642">
                    <a:moveTo>
                      <a:pt x="0" y="0"/>
                    </a:moveTo>
                    <a:lnTo>
                      <a:pt x="319642" y="0"/>
                    </a:lnTo>
                    <a:lnTo>
                      <a:pt x="319642" y="319642"/>
                    </a:lnTo>
                    <a:lnTo>
                      <a:pt x="0" y="31964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1" name="TextBox 32"/>
              <p:cNvSpPr txBox="1"/>
              <p:nvPr/>
            </p:nvSpPr>
            <p:spPr>
              <a:xfrm>
                <a:off x="0" y="-47625"/>
                <a:ext cx="319642" cy="3672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id="42" name="TextBox 33"/>
            <p:cNvSpPr txBox="1"/>
            <p:nvPr/>
          </p:nvSpPr>
          <p:spPr>
            <a:xfrm>
              <a:off x="241411" y="469158"/>
              <a:ext cx="113536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DFD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4</a:t>
              </a:r>
              <a:endParaRPr lang="en-US" sz="2800" b="1">
                <a:solidFill>
                  <a:srgbClr val="FFFDFD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43" name="TextBox 34"/>
            <p:cNvSpPr txBox="1"/>
            <p:nvPr/>
          </p:nvSpPr>
          <p:spPr>
            <a:xfrm>
              <a:off x="1923260" y="42604"/>
              <a:ext cx="5159196" cy="502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Week 10 - 11</a:t>
              </a:r>
              <a:endPara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44" name="TextBox 35"/>
            <p:cNvSpPr txBox="1"/>
            <p:nvPr/>
          </p:nvSpPr>
          <p:spPr>
            <a:xfrm>
              <a:off x="1923260" y="712619"/>
              <a:ext cx="7135098" cy="430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Insights &amp; Reporting (2 Weeks)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</p:grpSp>
      <p:grpSp>
        <p:nvGrpSpPr>
          <p:cNvPr id="45" name="Group 8"/>
          <p:cNvGrpSpPr/>
          <p:nvPr/>
        </p:nvGrpSpPr>
        <p:grpSpPr>
          <a:xfrm rot="0">
            <a:off x="9758680" y="3541115"/>
            <a:ext cx="6793769" cy="4130581"/>
            <a:chOff x="0" y="0"/>
            <a:chExt cx="9058358" cy="5507441"/>
          </a:xfrm>
        </p:grpSpPr>
        <p:grpSp>
          <p:nvGrpSpPr>
            <p:cNvPr id="46" name="Group 9"/>
            <p:cNvGrpSpPr/>
            <p:nvPr/>
          </p:nvGrpSpPr>
          <p:grpSpPr>
            <a:xfrm rot="0">
              <a:off x="0" y="0"/>
              <a:ext cx="1618188" cy="1618188"/>
              <a:chOff x="0" y="0"/>
              <a:chExt cx="319642" cy="319642"/>
            </a:xfrm>
          </p:grpSpPr>
          <p:sp>
            <p:nvSpPr>
              <p:cNvPr id="47" name="Freeform 10"/>
              <p:cNvSpPr/>
              <p:nvPr/>
            </p:nvSpPr>
            <p:spPr>
              <a:xfrm>
                <a:off x="0" y="0"/>
                <a:ext cx="319642" cy="319642"/>
              </a:xfrm>
              <a:custGeom>
                <a:avLst/>
                <a:gdLst/>
                <a:ahLst/>
                <a:cxnLst/>
                <a:rect l="l" t="t" r="r" b="b"/>
                <a:pathLst>
                  <a:path w="319642" h="319642">
                    <a:moveTo>
                      <a:pt x="0" y="0"/>
                    </a:moveTo>
                    <a:lnTo>
                      <a:pt x="319642" y="0"/>
                    </a:lnTo>
                    <a:lnTo>
                      <a:pt x="319642" y="319642"/>
                    </a:lnTo>
                    <a:lnTo>
                      <a:pt x="0" y="31964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8" name="TextBox 11"/>
              <p:cNvSpPr txBox="1"/>
              <p:nvPr/>
            </p:nvSpPr>
            <p:spPr>
              <a:xfrm>
                <a:off x="0" y="-47625"/>
                <a:ext cx="319642" cy="3672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id="49" name="TextBox 12"/>
            <p:cNvSpPr txBox="1"/>
            <p:nvPr/>
          </p:nvSpPr>
          <p:spPr>
            <a:xfrm>
              <a:off x="241411" y="469158"/>
              <a:ext cx="1135365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DFD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5</a:t>
              </a:r>
              <a:endParaRPr lang="en-US" sz="2800" b="1">
                <a:solidFill>
                  <a:srgbClr val="FFFDFD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50" name="TextBox 13"/>
            <p:cNvSpPr txBox="1"/>
            <p:nvPr/>
          </p:nvSpPr>
          <p:spPr>
            <a:xfrm>
              <a:off x="1923260" y="42604"/>
              <a:ext cx="5159196" cy="502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Week 12</a:t>
              </a:r>
              <a:endPara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51" name="TextBox 14"/>
            <p:cNvSpPr txBox="1"/>
            <p:nvPr/>
          </p:nvSpPr>
          <p:spPr>
            <a:xfrm>
              <a:off x="1923260" y="712619"/>
              <a:ext cx="7135098" cy="430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Documentation &amp; Deployment (1 Week)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grpSp>
          <p:nvGrpSpPr>
            <p:cNvPr id="52" name="Group 15"/>
            <p:cNvGrpSpPr/>
            <p:nvPr/>
          </p:nvGrpSpPr>
          <p:grpSpPr>
            <a:xfrm rot="0">
              <a:off x="0" y="1944627"/>
              <a:ext cx="1618188" cy="1618188"/>
              <a:chOff x="0" y="0"/>
              <a:chExt cx="319642" cy="319642"/>
            </a:xfrm>
          </p:grpSpPr>
          <p:sp>
            <p:nvSpPr>
              <p:cNvPr id="53" name="Freeform 16"/>
              <p:cNvSpPr/>
              <p:nvPr/>
            </p:nvSpPr>
            <p:spPr>
              <a:xfrm>
                <a:off x="0" y="0"/>
                <a:ext cx="319642" cy="319642"/>
              </a:xfrm>
              <a:custGeom>
                <a:avLst/>
                <a:gdLst/>
                <a:ahLst/>
                <a:cxnLst/>
                <a:rect l="l" t="t" r="r" b="b"/>
                <a:pathLst>
                  <a:path w="319642" h="319642">
                    <a:moveTo>
                      <a:pt x="0" y="0"/>
                    </a:moveTo>
                    <a:lnTo>
                      <a:pt x="319642" y="0"/>
                    </a:lnTo>
                    <a:lnTo>
                      <a:pt x="319642" y="319642"/>
                    </a:lnTo>
                    <a:lnTo>
                      <a:pt x="0" y="31964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4" name="TextBox 17"/>
              <p:cNvSpPr txBox="1"/>
              <p:nvPr/>
            </p:nvSpPr>
            <p:spPr>
              <a:xfrm>
                <a:off x="0" y="-47625"/>
                <a:ext cx="319642" cy="3672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id="55" name="TextBox 18"/>
            <p:cNvSpPr txBox="1"/>
            <p:nvPr/>
          </p:nvSpPr>
          <p:spPr>
            <a:xfrm>
              <a:off x="241411" y="2413784"/>
              <a:ext cx="1135365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DFD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6</a:t>
              </a:r>
              <a:endParaRPr lang="en-US" sz="2800" b="1">
                <a:solidFill>
                  <a:srgbClr val="FFFDFD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56" name="TextBox 19"/>
            <p:cNvSpPr txBox="1"/>
            <p:nvPr/>
          </p:nvSpPr>
          <p:spPr>
            <a:xfrm>
              <a:off x="1923260" y="1987231"/>
              <a:ext cx="5159196" cy="502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Week 13 - 14</a:t>
              </a:r>
              <a:endPara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57" name="TextBox 20"/>
            <p:cNvSpPr txBox="1"/>
            <p:nvPr/>
          </p:nvSpPr>
          <p:spPr>
            <a:xfrm>
              <a:off x="1923260" y="2657246"/>
              <a:ext cx="7135098" cy="430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Evaluation &amp; Iteration (2 Weeks)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grpSp>
          <p:nvGrpSpPr>
            <p:cNvPr id="58" name="Group 21"/>
            <p:cNvGrpSpPr/>
            <p:nvPr/>
          </p:nvGrpSpPr>
          <p:grpSpPr>
            <a:xfrm rot="0">
              <a:off x="0" y="3889253"/>
              <a:ext cx="1618188" cy="1618188"/>
              <a:chOff x="0" y="0"/>
              <a:chExt cx="319642" cy="319642"/>
            </a:xfrm>
          </p:grpSpPr>
          <p:sp>
            <p:nvSpPr>
              <p:cNvPr id="59" name="Freeform 22"/>
              <p:cNvSpPr/>
              <p:nvPr/>
            </p:nvSpPr>
            <p:spPr>
              <a:xfrm>
                <a:off x="0" y="0"/>
                <a:ext cx="319642" cy="319642"/>
              </a:xfrm>
              <a:custGeom>
                <a:avLst/>
                <a:gdLst/>
                <a:ahLst/>
                <a:cxnLst/>
                <a:rect l="l" t="t" r="r" b="b"/>
                <a:pathLst>
                  <a:path w="319642" h="319642">
                    <a:moveTo>
                      <a:pt x="0" y="0"/>
                    </a:moveTo>
                    <a:lnTo>
                      <a:pt x="319642" y="0"/>
                    </a:lnTo>
                    <a:lnTo>
                      <a:pt x="319642" y="319642"/>
                    </a:lnTo>
                    <a:lnTo>
                      <a:pt x="0" y="31964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0" name="TextBox 23"/>
              <p:cNvSpPr txBox="1"/>
              <p:nvPr/>
            </p:nvSpPr>
            <p:spPr>
              <a:xfrm>
                <a:off x="0" y="-47625"/>
                <a:ext cx="319642" cy="3672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id="61" name="TextBox 24"/>
            <p:cNvSpPr txBox="1"/>
            <p:nvPr/>
          </p:nvSpPr>
          <p:spPr>
            <a:xfrm>
              <a:off x="241411" y="4358411"/>
              <a:ext cx="1135365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DFD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7</a:t>
              </a:r>
              <a:endParaRPr lang="en-US" sz="2800" b="1">
                <a:solidFill>
                  <a:srgbClr val="FFFDFD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62" name="TextBox 25"/>
            <p:cNvSpPr txBox="1"/>
            <p:nvPr/>
          </p:nvSpPr>
          <p:spPr>
            <a:xfrm>
              <a:off x="1923260" y="3931857"/>
              <a:ext cx="5159196" cy="502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Week 15</a:t>
              </a:r>
              <a:endPara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63" name="TextBox 26"/>
            <p:cNvSpPr txBox="1"/>
            <p:nvPr/>
          </p:nvSpPr>
          <p:spPr>
            <a:xfrm>
              <a:off x="1923260" y="4601872"/>
              <a:ext cx="7135098" cy="430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Project Closure &amp; Handover (1 Week)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549401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5994659" y="981075"/>
            <a:ext cx="1264641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Page 15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081767"/>
            <a:ext cx="10712085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Project Budget</a:t>
            </a:r>
            <a:endParaRPr lang="en-US" sz="64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graphicFrame>
        <p:nvGraphicFramePr>
          <p:cNvPr id="7" name="Table 6"/>
          <p:cNvGraphicFramePr/>
          <p:nvPr>
            <p:custDataLst>
              <p:tags r:id="rId1"/>
            </p:custDataLst>
          </p:nvPr>
        </p:nvGraphicFramePr>
        <p:xfrm>
          <a:off x="2754630" y="4152900"/>
          <a:ext cx="12788900" cy="857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4445"/>
                <a:gridCol w="6434455"/>
              </a:tblGrid>
              <a:tr h="428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3600"/>
                        <a:t>Item</a:t>
                      </a:r>
                      <a:endParaRPr lang="en-US" sz="3600"/>
                    </a:p>
                  </a:txBody>
                  <a:tcPr anchor="ctr" anchorCtr="0"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3600"/>
                        <a:t>Initial Investment</a:t>
                      </a:r>
                      <a:endParaRPr lang="en-US" sz="3600"/>
                    </a:p>
                  </a:txBody>
                  <a:tcPr anchor="ctr" anchorCtr="0"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</a:tr>
              <a:tr h="4286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3600"/>
                        <a:t>System Deployment</a:t>
                      </a:r>
                      <a:endParaRPr lang="en-US" sz="3600"/>
                    </a:p>
                    <a:p>
                      <a:pPr algn="ctr">
                        <a:buNone/>
                      </a:pPr>
                      <a:r>
                        <a:rPr lang="en-US" sz="3600"/>
                        <a:t>(including personnel, data</a:t>
                      </a:r>
                      <a:endParaRPr lang="en-US" sz="3600"/>
                    </a:p>
                    <a:p>
                      <a:pPr algn="ctr">
                        <a:buNone/>
                      </a:pPr>
                      <a:r>
                        <a:rPr lang="en-US" sz="3600"/>
                        <a:t>acquisition, infrastructure,</a:t>
                      </a:r>
                      <a:endParaRPr lang="en-US" sz="3600"/>
                    </a:p>
                    <a:p>
                      <a:pPr algn="ctr">
                        <a:buNone/>
                      </a:pPr>
                      <a:r>
                        <a:rPr lang="en-US" sz="3600"/>
                        <a:t>software, testing &amp;</a:t>
                      </a:r>
                      <a:endParaRPr lang="en-US" sz="3600"/>
                    </a:p>
                    <a:p>
                      <a:pPr algn="ctr">
                        <a:buNone/>
                      </a:pPr>
                      <a:r>
                        <a:rPr lang="en-US" sz="3600"/>
                        <a:t>maintenenace)</a:t>
                      </a:r>
                      <a:endParaRPr lang="en-US" sz="3600"/>
                    </a:p>
                  </a:txBody>
                  <a:tcPr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3600"/>
                        <a:t>RM 50,000 - RM 200,000</a:t>
                      </a:r>
                      <a:endParaRPr lang="en-US" sz="36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549401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7035274" y="2065374"/>
            <a:ext cx="5424997" cy="3453183"/>
            <a:chOff x="0" y="0"/>
            <a:chExt cx="127692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76920" cy="812800"/>
            </a:xfrm>
            <a:custGeom>
              <a:avLst/>
              <a:gdLst/>
              <a:ahLst/>
              <a:cxnLst/>
              <a:rect l="l" t="t" r="r" b="b"/>
              <a:pathLst>
                <a:path w="1276920" h="812800">
                  <a:moveTo>
                    <a:pt x="0" y="0"/>
                  </a:moveTo>
                  <a:lnTo>
                    <a:pt x="1276920" y="0"/>
                  </a:lnTo>
                  <a:lnTo>
                    <a:pt x="127692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"/>
              <a:stretch>
                <a:fillRect t="-2367" b="-236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7035274" y="5805117"/>
            <a:ext cx="5424997" cy="3453183"/>
            <a:chOff x="0" y="0"/>
            <a:chExt cx="127692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6920" cy="812800"/>
            </a:xfrm>
            <a:custGeom>
              <a:avLst/>
              <a:gdLst/>
              <a:ahLst/>
              <a:cxnLst/>
              <a:rect l="l" t="t" r="r" b="b"/>
              <a:pathLst>
                <a:path w="1276920" h="812800">
                  <a:moveTo>
                    <a:pt x="0" y="0"/>
                  </a:moveTo>
                  <a:lnTo>
                    <a:pt x="1276920" y="0"/>
                  </a:lnTo>
                  <a:lnTo>
                    <a:pt x="127692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1352" b="-135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11433306" y="2065374"/>
            <a:ext cx="1026965" cy="3453183"/>
            <a:chOff x="0" y="0"/>
            <a:chExt cx="270476" cy="9094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476" cy="909480"/>
            </a:xfrm>
            <a:custGeom>
              <a:avLst/>
              <a:gdLst/>
              <a:ahLst/>
              <a:cxnLst/>
              <a:rect l="l" t="t" r="r" b="b"/>
              <a:pathLst>
                <a:path w="270476" h="909480">
                  <a:moveTo>
                    <a:pt x="0" y="0"/>
                  </a:moveTo>
                  <a:lnTo>
                    <a:pt x="270476" y="0"/>
                  </a:lnTo>
                  <a:lnTo>
                    <a:pt x="270476" y="909480"/>
                  </a:lnTo>
                  <a:lnTo>
                    <a:pt x="0" y="909480"/>
                  </a:lnTo>
                  <a:close/>
                </a:path>
              </a:pathLst>
            </a:custGeom>
            <a:solidFill>
              <a:srgbClr val="BEDE01">
                <a:alpha val="6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0476" cy="947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1433306" y="5805117"/>
            <a:ext cx="1026965" cy="3453183"/>
            <a:chOff x="0" y="0"/>
            <a:chExt cx="270476" cy="9094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0476" cy="909480"/>
            </a:xfrm>
            <a:custGeom>
              <a:avLst/>
              <a:gdLst/>
              <a:ahLst/>
              <a:cxnLst/>
              <a:rect l="l" t="t" r="r" b="b"/>
              <a:pathLst>
                <a:path w="270476" h="909480">
                  <a:moveTo>
                    <a:pt x="0" y="0"/>
                  </a:moveTo>
                  <a:lnTo>
                    <a:pt x="270476" y="0"/>
                  </a:lnTo>
                  <a:lnTo>
                    <a:pt x="270476" y="909480"/>
                  </a:lnTo>
                  <a:lnTo>
                    <a:pt x="0" y="909480"/>
                  </a:lnTo>
                  <a:close/>
                </a:path>
              </a:pathLst>
            </a:custGeom>
            <a:solidFill>
              <a:srgbClr val="BEDE01">
                <a:alpha val="6980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70476" cy="947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994659" y="981075"/>
            <a:ext cx="1264641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Page 16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5057524"/>
            <a:ext cx="5397179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Conclusion</a:t>
            </a:r>
            <a:endParaRPr lang="en-US" sz="64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3069666" y="2616547"/>
            <a:ext cx="4189634" cy="2350837"/>
            <a:chOff x="0" y="0"/>
            <a:chExt cx="5586179" cy="313445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5159196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Defect’s Factors</a:t>
              </a:r>
              <a:endPara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22390"/>
              <a:ext cx="5586179" cy="2512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Number of units produced per day.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Quality ratings of suppliers.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Defects per thousand units produced.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Hours spent on maintenance per week.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3069666" y="6674425"/>
            <a:ext cx="4189634" cy="1714567"/>
            <a:chOff x="0" y="0"/>
            <a:chExt cx="5586179" cy="228609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5159196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Defect’s Prediction</a:t>
              </a:r>
              <a:endPara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22390"/>
              <a:ext cx="5586179" cy="1663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Random Forest model proved the most useful &amp; accurate.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The percentage of defects make the company choose the best decision.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549401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0" y="2065374"/>
            <a:ext cx="18288000" cy="6094497"/>
            <a:chOff x="0" y="0"/>
            <a:chExt cx="4816593" cy="16051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605135"/>
            </a:xfrm>
            <a:custGeom>
              <a:avLst/>
              <a:gdLst/>
              <a:ahLst/>
              <a:cxnLst/>
              <a:rect l="l" t="t" r="r" b="b"/>
              <a:pathLst>
                <a:path w="4816592" h="1605135">
                  <a:moveTo>
                    <a:pt x="0" y="0"/>
                  </a:moveTo>
                  <a:lnTo>
                    <a:pt x="4816592" y="0"/>
                  </a:lnTo>
                  <a:lnTo>
                    <a:pt x="4816592" y="1605135"/>
                  </a:lnTo>
                  <a:lnTo>
                    <a:pt x="0" y="160513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652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994659" y="981075"/>
            <a:ext cx="1264641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Page 17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1938666" y="2780931"/>
            <a:ext cx="8027303" cy="4663385"/>
            <a:chOff x="0" y="0"/>
            <a:chExt cx="1051104" cy="6106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1104" cy="610629"/>
            </a:xfrm>
            <a:custGeom>
              <a:avLst/>
              <a:gdLst/>
              <a:ahLst/>
              <a:cxnLst/>
              <a:rect l="l" t="t" r="r" b="b"/>
              <a:pathLst>
                <a:path w="1051104" h="610629">
                  <a:moveTo>
                    <a:pt x="0" y="0"/>
                  </a:moveTo>
                  <a:lnTo>
                    <a:pt x="1051104" y="0"/>
                  </a:lnTo>
                  <a:lnTo>
                    <a:pt x="1051104" y="610629"/>
                  </a:lnTo>
                  <a:lnTo>
                    <a:pt x="0" y="610629"/>
                  </a:lnTo>
                  <a:close/>
                </a:path>
              </a:pathLst>
            </a:custGeom>
            <a:blipFill>
              <a:blip r:embed="rId1"/>
              <a:stretch>
                <a:fillRect t="-7378" b="-737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9104805" y="2780931"/>
            <a:ext cx="861164" cy="4663385"/>
            <a:chOff x="0" y="0"/>
            <a:chExt cx="191695" cy="10380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695" cy="1038069"/>
            </a:xfrm>
            <a:custGeom>
              <a:avLst/>
              <a:gdLst/>
              <a:ahLst/>
              <a:cxnLst/>
              <a:rect l="l" t="t" r="r" b="b"/>
              <a:pathLst>
                <a:path w="191695" h="1038069">
                  <a:moveTo>
                    <a:pt x="0" y="0"/>
                  </a:moveTo>
                  <a:lnTo>
                    <a:pt x="191695" y="0"/>
                  </a:lnTo>
                  <a:lnTo>
                    <a:pt x="191695" y="1038069"/>
                  </a:lnTo>
                  <a:lnTo>
                    <a:pt x="0" y="1038069"/>
                  </a:lnTo>
                  <a:close/>
                </a:path>
              </a:pathLst>
            </a:custGeom>
            <a:solidFill>
              <a:srgbClr val="BEDE01">
                <a:alpha val="6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91695" cy="1076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704262" y="3967480"/>
            <a:ext cx="5706671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FFFDFD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Thank You For Your Time</a:t>
            </a:r>
            <a:endParaRPr lang="en-US" sz="6400">
              <a:solidFill>
                <a:srgbClr val="FFFDFD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2065374"/>
            <a:ext cx="4686300" cy="7192926"/>
            <a:chOff x="0" y="0"/>
            <a:chExt cx="565306" cy="8676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5306" cy="867679"/>
            </a:xfrm>
            <a:custGeom>
              <a:avLst/>
              <a:gdLst/>
              <a:ahLst/>
              <a:cxnLst/>
              <a:rect l="l" t="t" r="r" b="b"/>
              <a:pathLst>
                <a:path w="565306" h="867679">
                  <a:moveTo>
                    <a:pt x="0" y="0"/>
                  </a:moveTo>
                  <a:lnTo>
                    <a:pt x="565306" y="0"/>
                  </a:lnTo>
                  <a:lnTo>
                    <a:pt x="565306" y="867679"/>
                  </a:lnTo>
                  <a:lnTo>
                    <a:pt x="0" y="867679"/>
                  </a:lnTo>
                  <a:close/>
                </a:path>
              </a:pathLst>
            </a:custGeom>
            <a:blipFill>
              <a:blip r:embed="rId1"/>
              <a:stretch>
                <a:fillRect l="-25868" r="-25868"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>
            <a:off x="1028700" y="1549401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0">
            <a:off x="4592048" y="2065374"/>
            <a:ext cx="1328281" cy="7192926"/>
            <a:chOff x="0" y="0"/>
            <a:chExt cx="349835" cy="18944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9835" cy="1894433"/>
            </a:xfrm>
            <a:custGeom>
              <a:avLst/>
              <a:gdLst/>
              <a:ahLst/>
              <a:cxnLst/>
              <a:rect l="l" t="t" r="r" b="b"/>
              <a:pathLst>
                <a:path w="349835" h="1894433">
                  <a:moveTo>
                    <a:pt x="0" y="0"/>
                  </a:moveTo>
                  <a:lnTo>
                    <a:pt x="349835" y="0"/>
                  </a:lnTo>
                  <a:lnTo>
                    <a:pt x="349835" y="1894433"/>
                  </a:lnTo>
                  <a:lnTo>
                    <a:pt x="0" y="1894433"/>
                  </a:lnTo>
                  <a:close/>
                </a:path>
              </a:pathLst>
            </a:custGeom>
            <a:solidFill>
              <a:srgbClr val="BEDE01">
                <a:alpha val="6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49835" cy="1932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994659" y="981075"/>
            <a:ext cx="1264641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Page 02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470200" y="2108154"/>
            <a:ext cx="6971312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Self Introduction</a:t>
            </a:r>
            <a:endParaRPr lang="en-US" sz="64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470200" y="3620653"/>
            <a:ext cx="8297330" cy="421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145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Education</a:t>
            </a:r>
            <a:endParaRPr lang="en-US" sz="2145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marL="462915" lvl="1" indent="-231775" algn="l">
              <a:lnSpc>
                <a:spcPts val="3000"/>
              </a:lnSpc>
              <a:buFont typeface="Arial" panose="020B0604020202020204"/>
              <a:buChar char="•"/>
            </a:pPr>
            <a:r>
              <a:rPr lang="en-US" sz="2145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Diploma in Management at Open University Malaysia (2010)</a:t>
            </a:r>
            <a:endParaRPr lang="en-US" sz="2145">
              <a:solidFill>
                <a:srgbClr val="000000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2145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Work Experience</a:t>
            </a:r>
            <a:endParaRPr lang="en-US" sz="2145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marL="462915" lvl="1" indent="-231775" algn="l">
              <a:lnSpc>
                <a:spcPts val="3000"/>
              </a:lnSpc>
              <a:buFont typeface="Arial" panose="020B0604020202020204"/>
              <a:buChar char="•"/>
            </a:pPr>
            <a:r>
              <a:rPr lang="en-US" sz="2145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Ordnance Officer at Malaysian Army (2010 - 2021)</a:t>
            </a:r>
            <a:endParaRPr lang="en-US" sz="2145">
              <a:solidFill>
                <a:srgbClr val="000000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2145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About Me</a:t>
            </a:r>
            <a:endParaRPr lang="en-US" sz="2145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marL="462915" lvl="1" indent="-231775" algn="l">
              <a:lnSpc>
                <a:spcPts val="3000"/>
              </a:lnSpc>
              <a:buFont typeface="Arial" panose="020B0604020202020204"/>
              <a:buChar char="•"/>
            </a:pPr>
            <a:r>
              <a:rPr lang="en-US" sz="2145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Interest in gaining new experience, knowledge &amp; skills</a:t>
            </a:r>
            <a:endParaRPr lang="en-US" sz="2145">
              <a:solidFill>
                <a:srgbClr val="000000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marL="462915" lvl="1" indent="-231775" algn="l">
              <a:lnSpc>
                <a:spcPts val="3000"/>
              </a:lnSpc>
              <a:buFont typeface="Arial" panose="020B0604020202020204"/>
              <a:buChar char="•"/>
            </a:pPr>
            <a:r>
              <a:rPr lang="en-US" sz="2145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10 years’ experience as an officer of organization &amp; management</a:t>
            </a:r>
            <a:endParaRPr lang="en-US" sz="2145">
              <a:solidFill>
                <a:srgbClr val="000000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marL="462915" lvl="1" indent="-231775" algn="l">
              <a:lnSpc>
                <a:spcPts val="3000"/>
              </a:lnSpc>
              <a:buFont typeface="Arial" panose="020B0604020202020204"/>
              <a:buChar char="•"/>
            </a:pPr>
            <a:r>
              <a:rPr lang="en-US" sz="2145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My motto: ‘Knowledgeable maketh success!’</a:t>
            </a:r>
            <a:endParaRPr lang="en-US" sz="2145">
              <a:solidFill>
                <a:srgbClr val="000000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549401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5994659" y="981075"/>
            <a:ext cx="1264641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Page 03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081767"/>
            <a:ext cx="8115300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Course Timeline</a:t>
            </a:r>
            <a:endParaRPr lang="en-US" sz="64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1028700" y="4163260"/>
            <a:ext cx="6793769" cy="4130581"/>
            <a:chOff x="0" y="0"/>
            <a:chExt cx="9058358" cy="5507441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0"/>
              <a:ext cx="1618188" cy="1618188"/>
              <a:chOff x="0" y="0"/>
              <a:chExt cx="319642" cy="31964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19642" cy="319642"/>
              </a:xfrm>
              <a:custGeom>
                <a:avLst/>
                <a:gdLst/>
                <a:ahLst/>
                <a:cxnLst/>
                <a:rect l="l" t="t" r="r" b="b"/>
                <a:pathLst>
                  <a:path w="319642" h="319642">
                    <a:moveTo>
                      <a:pt x="0" y="0"/>
                    </a:moveTo>
                    <a:lnTo>
                      <a:pt x="319642" y="0"/>
                    </a:lnTo>
                    <a:lnTo>
                      <a:pt x="319642" y="319642"/>
                    </a:lnTo>
                    <a:lnTo>
                      <a:pt x="0" y="31964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319642" cy="3672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41411" y="469158"/>
              <a:ext cx="113536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DFD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1</a:t>
              </a:r>
              <a:endParaRPr lang="en-US" sz="2800" b="1">
                <a:solidFill>
                  <a:srgbClr val="FFFDFD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23260" y="42604"/>
              <a:ext cx="5159196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Month 1</a:t>
              </a:r>
              <a:endPara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923260" y="712619"/>
              <a:ext cx="7135098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Self Resilience Mastery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Communication Mastery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grpSp>
          <p:nvGrpSpPr>
            <p:cNvPr id="12" name="Group 12"/>
            <p:cNvGrpSpPr/>
            <p:nvPr/>
          </p:nvGrpSpPr>
          <p:grpSpPr>
            <a:xfrm rot="0">
              <a:off x="0" y="1944627"/>
              <a:ext cx="1618188" cy="1618188"/>
              <a:chOff x="0" y="0"/>
              <a:chExt cx="319642" cy="31964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19642" cy="319642"/>
              </a:xfrm>
              <a:custGeom>
                <a:avLst/>
                <a:gdLst/>
                <a:ahLst/>
                <a:cxnLst/>
                <a:rect l="l" t="t" r="r" b="b"/>
                <a:pathLst>
                  <a:path w="319642" h="319642">
                    <a:moveTo>
                      <a:pt x="0" y="0"/>
                    </a:moveTo>
                    <a:lnTo>
                      <a:pt x="319642" y="0"/>
                    </a:lnTo>
                    <a:lnTo>
                      <a:pt x="319642" y="319642"/>
                    </a:lnTo>
                    <a:lnTo>
                      <a:pt x="0" y="31964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319642" cy="3672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241411" y="2413784"/>
              <a:ext cx="113536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DFD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2</a:t>
              </a:r>
              <a:endParaRPr lang="en-US" sz="2800" b="1">
                <a:solidFill>
                  <a:srgbClr val="FFFDFD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23260" y="1987231"/>
              <a:ext cx="5159196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Month 2</a:t>
              </a:r>
              <a:endPara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23260" y="2657246"/>
              <a:ext cx="7135098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Introduction to Data Science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Introduction to Python Programming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grpSp>
          <p:nvGrpSpPr>
            <p:cNvPr id="18" name="Group 18"/>
            <p:cNvGrpSpPr/>
            <p:nvPr/>
          </p:nvGrpSpPr>
          <p:grpSpPr>
            <a:xfrm rot="0">
              <a:off x="0" y="3889253"/>
              <a:ext cx="1618188" cy="1618188"/>
              <a:chOff x="0" y="0"/>
              <a:chExt cx="319642" cy="31964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19642" cy="319642"/>
              </a:xfrm>
              <a:custGeom>
                <a:avLst/>
                <a:gdLst/>
                <a:ahLst/>
                <a:cxnLst/>
                <a:rect l="l" t="t" r="r" b="b"/>
                <a:pathLst>
                  <a:path w="319642" h="319642">
                    <a:moveTo>
                      <a:pt x="0" y="0"/>
                    </a:moveTo>
                    <a:lnTo>
                      <a:pt x="319642" y="0"/>
                    </a:lnTo>
                    <a:lnTo>
                      <a:pt x="319642" y="319642"/>
                    </a:lnTo>
                    <a:lnTo>
                      <a:pt x="0" y="31964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319642" cy="3672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241411" y="4358411"/>
              <a:ext cx="113536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DFD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3</a:t>
              </a:r>
              <a:endParaRPr lang="en-US" sz="2800" b="1">
                <a:solidFill>
                  <a:srgbClr val="FFFDFD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923260" y="3931857"/>
              <a:ext cx="5159196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Month 3</a:t>
              </a:r>
              <a:endPara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23260" y="4601872"/>
              <a:ext cx="7135098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Introduction to Machine Learning 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Introduction to Object Detection with AI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9200891" y="4163260"/>
            <a:ext cx="6793769" cy="2672111"/>
            <a:chOff x="0" y="0"/>
            <a:chExt cx="9058358" cy="3562815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1618188" cy="1618188"/>
              <a:chOff x="0" y="0"/>
              <a:chExt cx="319642" cy="31964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19642" cy="319642"/>
              </a:xfrm>
              <a:custGeom>
                <a:avLst/>
                <a:gdLst/>
                <a:ahLst/>
                <a:cxnLst/>
                <a:rect l="l" t="t" r="r" b="b"/>
                <a:pathLst>
                  <a:path w="319642" h="319642">
                    <a:moveTo>
                      <a:pt x="0" y="0"/>
                    </a:moveTo>
                    <a:lnTo>
                      <a:pt x="319642" y="0"/>
                    </a:lnTo>
                    <a:lnTo>
                      <a:pt x="319642" y="319642"/>
                    </a:lnTo>
                    <a:lnTo>
                      <a:pt x="0" y="31964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319642" cy="3672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41411" y="469158"/>
              <a:ext cx="113536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DFD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4</a:t>
              </a:r>
              <a:endParaRPr lang="en-US" sz="2800" b="1">
                <a:solidFill>
                  <a:srgbClr val="FFFDFD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923260" y="42604"/>
              <a:ext cx="5159196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Month 4</a:t>
              </a:r>
              <a:endPara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923260" y="712619"/>
              <a:ext cx="7135098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Advanced Deep Learning Techniques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Career Launchpad Mastery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grpSp>
          <p:nvGrpSpPr>
            <p:cNvPr id="31" name="Group 31"/>
            <p:cNvGrpSpPr/>
            <p:nvPr/>
          </p:nvGrpSpPr>
          <p:grpSpPr>
            <a:xfrm rot="0">
              <a:off x="0" y="1944627"/>
              <a:ext cx="1618188" cy="1618188"/>
              <a:chOff x="0" y="0"/>
              <a:chExt cx="319642" cy="31964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19642" cy="319642"/>
              </a:xfrm>
              <a:custGeom>
                <a:avLst/>
                <a:gdLst/>
                <a:ahLst/>
                <a:cxnLst/>
                <a:rect l="l" t="t" r="r" b="b"/>
                <a:pathLst>
                  <a:path w="319642" h="319642">
                    <a:moveTo>
                      <a:pt x="0" y="0"/>
                    </a:moveTo>
                    <a:lnTo>
                      <a:pt x="319642" y="0"/>
                    </a:lnTo>
                    <a:lnTo>
                      <a:pt x="319642" y="319642"/>
                    </a:lnTo>
                    <a:lnTo>
                      <a:pt x="0" y="31964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319642" cy="3672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241411" y="2413784"/>
              <a:ext cx="113536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DFD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5</a:t>
              </a:r>
              <a:endParaRPr lang="en-US" sz="2800" b="1">
                <a:solidFill>
                  <a:srgbClr val="FFFDFD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923260" y="1987231"/>
              <a:ext cx="5159196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Month 5</a:t>
              </a:r>
              <a:endPara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923260" y="2657246"/>
              <a:ext cx="7135098" cy="401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Final Review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549401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1028700" y="2065374"/>
            <a:ext cx="16230600" cy="4466364"/>
            <a:chOff x="0" y="0"/>
            <a:chExt cx="2762467" cy="7601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2466" cy="760180"/>
            </a:xfrm>
            <a:custGeom>
              <a:avLst/>
              <a:gdLst/>
              <a:ahLst/>
              <a:cxnLst/>
              <a:rect l="l" t="t" r="r" b="b"/>
              <a:pathLst>
                <a:path w="2762466" h="760180">
                  <a:moveTo>
                    <a:pt x="0" y="0"/>
                  </a:moveTo>
                  <a:lnTo>
                    <a:pt x="2762466" y="0"/>
                  </a:lnTo>
                  <a:lnTo>
                    <a:pt x="2762466" y="760180"/>
                  </a:lnTo>
                  <a:lnTo>
                    <a:pt x="0" y="760180"/>
                  </a:lnTo>
                  <a:close/>
                </a:path>
              </a:pathLst>
            </a:custGeom>
            <a:blipFill>
              <a:blip r:embed="rId1"/>
              <a:stretch>
                <a:fillRect t="-95725" b="-46538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5931019" y="2065374"/>
            <a:ext cx="1328281" cy="4466364"/>
            <a:chOff x="0" y="0"/>
            <a:chExt cx="349835" cy="11763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9835" cy="1176326"/>
            </a:xfrm>
            <a:custGeom>
              <a:avLst/>
              <a:gdLst/>
              <a:ahLst/>
              <a:cxnLst/>
              <a:rect l="l" t="t" r="r" b="b"/>
              <a:pathLst>
                <a:path w="349835" h="1176326">
                  <a:moveTo>
                    <a:pt x="0" y="0"/>
                  </a:moveTo>
                  <a:lnTo>
                    <a:pt x="349835" y="0"/>
                  </a:lnTo>
                  <a:lnTo>
                    <a:pt x="349835" y="1176326"/>
                  </a:lnTo>
                  <a:lnTo>
                    <a:pt x="0" y="1176326"/>
                  </a:lnTo>
                  <a:close/>
                </a:path>
              </a:pathLst>
            </a:custGeom>
            <a:solidFill>
              <a:srgbClr val="BEDE01">
                <a:alpha val="6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49835" cy="1214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994659" y="981075"/>
            <a:ext cx="1264641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Page 04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7633652"/>
            <a:ext cx="7139451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Project Overview</a:t>
            </a:r>
            <a:endParaRPr lang="en-US" sz="64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570144" y="8054022"/>
            <a:ext cx="868915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Insights into Factors Influencing Defect Rates and Production Efficiency</a:t>
            </a:r>
            <a:endParaRPr lang="en-US" sz="2000">
              <a:solidFill>
                <a:srgbClr val="000000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549401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6888142" y="2065374"/>
            <a:ext cx="4492665" cy="7192926"/>
            <a:chOff x="0" y="0"/>
            <a:chExt cx="541948" cy="8676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1948" cy="867679"/>
            </a:xfrm>
            <a:custGeom>
              <a:avLst/>
              <a:gdLst/>
              <a:ahLst/>
              <a:cxnLst/>
              <a:rect l="l" t="t" r="r" b="b"/>
              <a:pathLst>
                <a:path w="541948" h="867679">
                  <a:moveTo>
                    <a:pt x="0" y="0"/>
                  </a:moveTo>
                  <a:lnTo>
                    <a:pt x="541948" y="0"/>
                  </a:lnTo>
                  <a:lnTo>
                    <a:pt x="541948" y="867679"/>
                  </a:lnTo>
                  <a:lnTo>
                    <a:pt x="0" y="867679"/>
                  </a:lnTo>
                  <a:close/>
                </a:path>
              </a:pathLst>
            </a:custGeom>
            <a:blipFill>
              <a:blip r:embed="rId1"/>
              <a:stretch>
                <a:fillRect l="-53151" r="-8700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062051" y="2065374"/>
            <a:ext cx="1328281" cy="7192926"/>
            <a:chOff x="0" y="0"/>
            <a:chExt cx="349835" cy="18944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9835" cy="1894433"/>
            </a:xfrm>
            <a:custGeom>
              <a:avLst/>
              <a:gdLst/>
              <a:ahLst/>
              <a:cxnLst/>
              <a:rect l="l" t="t" r="r" b="b"/>
              <a:pathLst>
                <a:path w="349835" h="1894433">
                  <a:moveTo>
                    <a:pt x="0" y="0"/>
                  </a:moveTo>
                  <a:lnTo>
                    <a:pt x="349835" y="0"/>
                  </a:lnTo>
                  <a:lnTo>
                    <a:pt x="349835" y="1894433"/>
                  </a:lnTo>
                  <a:lnTo>
                    <a:pt x="0" y="1894433"/>
                  </a:lnTo>
                  <a:close/>
                </a:path>
              </a:pathLst>
            </a:custGeom>
            <a:solidFill>
              <a:srgbClr val="BEDE01">
                <a:alpha val="6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49835" cy="1932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994659" y="981075"/>
            <a:ext cx="1264641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Page 05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3405712"/>
            <a:ext cx="5706671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Project Problem Statement</a:t>
            </a:r>
            <a:endParaRPr lang="en-US" sz="64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5822108"/>
            <a:ext cx="5397179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This dataset provides insights into factors influencing defect rates in a manufacturing environment.</a:t>
            </a:r>
            <a:endParaRPr lang="en-US" sz="2000">
              <a:solidFill>
                <a:srgbClr val="000000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552629" y="3405712"/>
            <a:ext cx="5706671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Objective</a:t>
            </a:r>
            <a:endParaRPr lang="en-US" sz="64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552629" y="5822108"/>
            <a:ext cx="5397179" cy="141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0" lvl="1" indent="-215900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Identify primary factors contributing to manufacturing defects. </a:t>
            </a:r>
            <a:endParaRPr lang="en-US" sz="2000">
              <a:solidFill>
                <a:srgbClr val="000000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marL="431800" lvl="1" indent="-215900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Balance the dataset effectively.</a:t>
            </a:r>
            <a:endParaRPr lang="en-US" sz="2000">
              <a:solidFill>
                <a:srgbClr val="000000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marL="431800" lvl="1" indent="-215900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Predict defect rates with accuracy.</a:t>
            </a:r>
            <a:endParaRPr lang="en-US" sz="2000">
              <a:solidFill>
                <a:srgbClr val="000000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549401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9826214" y="2065374"/>
            <a:ext cx="7433086" cy="6030372"/>
            <a:chOff x="0" y="0"/>
            <a:chExt cx="1265120" cy="10263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5120" cy="1026376"/>
            </a:xfrm>
            <a:custGeom>
              <a:avLst/>
              <a:gdLst/>
              <a:ahLst/>
              <a:cxnLst/>
              <a:rect l="l" t="t" r="r" b="b"/>
              <a:pathLst>
                <a:path w="1265120" h="1026376">
                  <a:moveTo>
                    <a:pt x="0" y="0"/>
                  </a:moveTo>
                  <a:lnTo>
                    <a:pt x="1265120" y="0"/>
                  </a:lnTo>
                  <a:lnTo>
                    <a:pt x="1265120" y="1026376"/>
                  </a:lnTo>
                  <a:lnTo>
                    <a:pt x="0" y="1026376"/>
                  </a:lnTo>
                  <a:close/>
                </a:path>
              </a:pathLst>
            </a:custGeom>
            <a:blipFill>
              <a:blip r:embed="rId1"/>
              <a:stretch>
                <a:fillRect t="-42445" b="-4244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9826214" y="8095747"/>
            <a:ext cx="7433086" cy="1162553"/>
            <a:chOff x="0" y="0"/>
            <a:chExt cx="1957685" cy="3061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57685" cy="306187"/>
            </a:xfrm>
            <a:custGeom>
              <a:avLst/>
              <a:gdLst/>
              <a:ahLst/>
              <a:cxnLst/>
              <a:rect l="l" t="t" r="r" b="b"/>
              <a:pathLst>
                <a:path w="1957685" h="306187">
                  <a:moveTo>
                    <a:pt x="0" y="0"/>
                  </a:moveTo>
                  <a:lnTo>
                    <a:pt x="1957685" y="0"/>
                  </a:lnTo>
                  <a:lnTo>
                    <a:pt x="1957685" y="306187"/>
                  </a:lnTo>
                  <a:lnTo>
                    <a:pt x="0" y="30618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957685" cy="353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028700" y="3541115"/>
            <a:ext cx="6793769" cy="4130581"/>
            <a:chOff x="0" y="0"/>
            <a:chExt cx="9058358" cy="5507441"/>
          </a:xfrm>
        </p:grpSpPr>
        <p:grpSp>
          <p:nvGrpSpPr>
            <p:cNvPr id="9" name="Group 9"/>
            <p:cNvGrpSpPr/>
            <p:nvPr/>
          </p:nvGrpSpPr>
          <p:grpSpPr>
            <a:xfrm rot="0">
              <a:off x="0" y="0"/>
              <a:ext cx="1618188" cy="1618188"/>
              <a:chOff x="0" y="0"/>
              <a:chExt cx="319642" cy="31964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19642" cy="319642"/>
              </a:xfrm>
              <a:custGeom>
                <a:avLst/>
                <a:gdLst/>
                <a:ahLst/>
                <a:cxnLst/>
                <a:rect l="l" t="t" r="r" b="b"/>
                <a:pathLst>
                  <a:path w="319642" h="319642">
                    <a:moveTo>
                      <a:pt x="0" y="0"/>
                    </a:moveTo>
                    <a:lnTo>
                      <a:pt x="319642" y="0"/>
                    </a:lnTo>
                    <a:lnTo>
                      <a:pt x="319642" y="319642"/>
                    </a:lnTo>
                    <a:lnTo>
                      <a:pt x="0" y="31964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319642" cy="3672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41411" y="469158"/>
              <a:ext cx="113536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DFD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1</a:t>
              </a:r>
              <a:endParaRPr lang="en-US" sz="2800" b="1">
                <a:solidFill>
                  <a:srgbClr val="FFFDFD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23260" y="42604"/>
              <a:ext cx="5159196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Exploratory Data Analysis</a:t>
              </a:r>
              <a:endPara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23260" y="712619"/>
              <a:ext cx="7135098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Pandas, NumPy, Matplotlib &amp; Seaborn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Random Forest (Feature Importances)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grpSp>
          <p:nvGrpSpPr>
            <p:cNvPr id="15" name="Group 15"/>
            <p:cNvGrpSpPr/>
            <p:nvPr/>
          </p:nvGrpSpPr>
          <p:grpSpPr>
            <a:xfrm rot="0">
              <a:off x="0" y="1944627"/>
              <a:ext cx="1618188" cy="1618188"/>
              <a:chOff x="0" y="0"/>
              <a:chExt cx="319642" cy="31964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19642" cy="319642"/>
              </a:xfrm>
              <a:custGeom>
                <a:avLst/>
                <a:gdLst/>
                <a:ahLst/>
                <a:cxnLst/>
                <a:rect l="l" t="t" r="r" b="b"/>
                <a:pathLst>
                  <a:path w="319642" h="319642">
                    <a:moveTo>
                      <a:pt x="0" y="0"/>
                    </a:moveTo>
                    <a:lnTo>
                      <a:pt x="319642" y="0"/>
                    </a:lnTo>
                    <a:lnTo>
                      <a:pt x="319642" y="319642"/>
                    </a:lnTo>
                    <a:lnTo>
                      <a:pt x="0" y="31964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319642" cy="3672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41411" y="2413784"/>
              <a:ext cx="113536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DFD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2</a:t>
              </a:r>
              <a:endParaRPr lang="en-US" sz="2800" b="1">
                <a:solidFill>
                  <a:srgbClr val="FFFDFD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923260" y="1987231"/>
              <a:ext cx="5159196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Scaled  &amp; Balanced Values</a:t>
              </a:r>
              <a:endPara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23260" y="2657246"/>
              <a:ext cx="7135098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MinMaxScaler 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SMOTE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grpSp>
          <p:nvGrpSpPr>
            <p:cNvPr id="21" name="Group 21"/>
            <p:cNvGrpSpPr/>
            <p:nvPr/>
          </p:nvGrpSpPr>
          <p:grpSpPr>
            <a:xfrm rot="0">
              <a:off x="0" y="3889253"/>
              <a:ext cx="1618188" cy="1618188"/>
              <a:chOff x="0" y="0"/>
              <a:chExt cx="319642" cy="31964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19642" cy="319642"/>
              </a:xfrm>
              <a:custGeom>
                <a:avLst/>
                <a:gdLst/>
                <a:ahLst/>
                <a:cxnLst/>
                <a:rect l="l" t="t" r="r" b="b"/>
                <a:pathLst>
                  <a:path w="319642" h="319642">
                    <a:moveTo>
                      <a:pt x="0" y="0"/>
                    </a:moveTo>
                    <a:lnTo>
                      <a:pt x="319642" y="0"/>
                    </a:lnTo>
                    <a:lnTo>
                      <a:pt x="319642" y="319642"/>
                    </a:lnTo>
                    <a:lnTo>
                      <a:pt x="0" y="31964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319642" cy="3672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41411" y="4358411"/>
              <a:ext cx="113536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DFD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3</a:t>
              </a:r>
              <a:endParaRPr lang="en-US" sz="2800" b="1">
                <a:solidFill>
                  <a:srgbClr val="FFFDFD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923260" y="3931857"/>
              <a:ext cx="5159196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Model Development</a:t>
              </a:r>
              <a:endPara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923260" y="4601872"/>
              <a:ext cx="7135098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Scikit-Learn 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XGBoost &amp; LightGBM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5994659" y="981075"/>
            <a:ext cx="1264641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Page 06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28700" y="1941549"/>
            <a:ext cx="663503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Technology Stack</a:t>
            </a:r>
            <a:endParaRPr lang="en-US" sz="64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grpSp>
        <p:nvGrpSpPr>
          <p:cNvPr id="29" name="Group 29"/>
          <p:cNvGrpSpPr/>
          <p:nvPr/>
        </p:nvGrpSpPr>
        <p:grpSpPr>
          <a:xfrm rot="0">
            <a:off x="1028700" y="7894574"/>
            <a:ext cx="6793769" cy="1213641"/>
            <a:chOff x="0" y="0"/>
            <a:chExt cx="9058358" cy="1618188"/>
          </a:xfrm>
        </p:grpSpPr>
        <p:grpSp>
          <p:nvGrpSpPr>
            <p:cNvPr id="30" name="Group 30"/>
            <p:cNvGrpSpPr/>
            <p:nvPr/>
          </p:nvGrpSpPr>
          <p:grpSpPr>
            <a:xfrm rot="0">
              <a:off x="0" y="0"/>
              <a:ext cx="1618188" cy="1618188"/>
              <a:chOff x="0" y="0"/>
              <a:chExt cx="319642" cy="31964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319642" cy="319642"/>
              </a:xfrm>
              <a:custGeom>
                <a:avLst/>
                <a:gdLst/>
                <a:ahLst/>
                <a:cxnLst/>
                <a:rect l="l" t="t" r="r" b="b"/>
                <a:pathLst>
                  <a:path w="319642" h="319642">
                    <a:moveTo>
                      <a:pt x="0" y="0"/>
                    </a:moveTo>
                    <a:lnTo>
                      <a:pt x="319642" y="0"/>
                    </a:lnTo>
                    <a:lnTo>
                      <a:pt x="319642" y="319642"/>
                    </a:lnTo>
                    <a:lnTo>
                      <a:pt x="0" y="31964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319642" cy="3672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241411" y="469158"/>
              <a:ext cx="113536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FFFDFD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4</a:t>
              </a:r>
              <a:endParaRPr lang="en-US" sz="2800" b="1">
                <a:solidFill>
                  <a:srgbClr val="FFFDFD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923260" y="42604"/>
              <a:ext cx="5159196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Model Deployment</a:t>
              </a:r>
              <a:endPara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923260" y="712619"/>
              <a:ext cx="7135098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Streamlit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  <a:p>
              <a:pPr marL="388620" lvl="1" indent="-194310" algn="l">
                <a:lnSpc>
                  <a:spcPts val="2520"/>
                </a:lnSpc>
                <a:buFont typeface="Arial" panose="020B0604020202020204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FastAPI</a:t>
              </a:r>
              <a:endParaRPr lang="en-US" sz="1800">
                <a:solidFill>
                  <a:srgbClr val="000000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549401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5994659" y="981075"/>
            <a:ext cx="1264641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Page 07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081767"/>
            <a:ext cx="10712085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Dataset Summary</a:t>
            </a:r>
            <a:endParaRPr lang="en-US" sz="64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pic>
        <p:nvPicPr>
          <p:cNvPr id="9" name="Picture 8" descr="Screenshot 2024-10-27 1639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7805" y="3467100"/>
            <a:ext cx="12772390" cy="6140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549401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5994659" y="981075"/>
            <a:ext cx="1264641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Page 08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081767"/>
            <a:ext cx="10712085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Correlation Matrix</a:t>
            </a:r>
            <a:endParaRPr lang="en-US" sz="64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pic>
        <p:nvPicPr>
          <p:cNvPr id="9" name="Picture 8" descr="Screenshot 2024-10-27 1642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4485" y="3390900"/>
            <a:ext cx="12559030" cy="6629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549401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5994659" y="981075"/>
            <a:ext cx="1264641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Page 09</a:t>
            </a:r>
            <a:endParaRPr lang="en-US" sz="2100" b="1">
              <a:solidFill>
                <a:srgbClr val="000000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2081530"/>
            <a:ext cx="14803755" cy="1148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Feature Importances (Random Forest)</a:t>
            </a:r>
            <a:endParaRPr lang="en-US" sz="64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pic>
        <p:nvPicPr>
          <p:cNvPr id="9" name="Picture 8" descr="Screenshot 2024-10-27 1646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0" y="3314700"/>
            <a:ext cx="17335500" cy="67437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1006*67"/>
  <p:tag name="TABLE_ENDDRAG_RECT" val="216*367*1006*6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2370</Words>
  <Application>WPS Presentation</Application>
  <PresentationFormat>On-screen Show (4:3)</PresentationFormat>
  <Paragraphs>220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SimSun</vt:lpstr>
      <vt:lpstr>Wingdings</vt:lpstr>
      <vt:lpstr>Anton</vt:lpstr>
      <vt:lpstr>Aileron</vt:lpstr>
      <vt:lpstr>Segoe Print</vt:lpstr>
      <vt:lpstr>Aileron Bold</vt:lpstr>
      <vt:lpstr>Arial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Manufacturing Defects Prediction</dc:title>
  <dc:creator/>
  <cp:lastModifiedBy>Fahad Azzid</cp:lastModifiedBy>
  <cp:revision>3</cp:revision>
  <dcterms:created xsi:type="dcterms:W3CDTF">2006-08-16T00:00:00Z</dcterms:created>
  <dcterms:modified xsi:type="dcterms:W3CDTF">2024-10-27T10:05:09Z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55252B5FE7964A27B82CAE4827B45D8E_12</vt:lpwstr>
  </property>
  <property fmtid="{D5CDD505-2E9C-101B-9397-08002B2CF9AE}" pid="3" name="KSOProductBuildVer">
    <vt:lpwstr>1033-12.2.0.18607</vt:lpwstr>
  </property>
</Properties>
</file>